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5656" y="3429000"/>
            <a:ext cx="5637010" cy="8821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7672260" cy="1296144"/>
          </a:xfrm>
        </p:spPr>
        <p:txBody>
          <a:bodyPr/>
          <a:lstStyle/>
          <a:p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Торгово-развлекательный </a:t>
            </a: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</a:t>
            </a: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«МЕРИДИАН» </a:t>
            </a:r>
            <a:b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г. Фокино</a:t>
            </a:r>
            <a:endParaRPr lang="ru-RU" sz="2800" dirty="0"/>
          </a:p>
        </p:txBody>
      </p:sp>
      <p:pic>
        <p:nvPicPr>
          <p:cNvPr id="4" name="Picture 2" descr="\\DBSERVER\SharedDocs\Антон\ТРЦ Меридиан_Фокино\ЦФ 11февПерспективы\Вид слева сверху.jpg"/>
          <p:cNvPicPr>
            <a:picLocks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2" t="15810" r="2236" b="12867"/>
          <a:stretch/>
        </p:blipFill>
        <p:spPr bwMode="auto">
          <a:xfrm>
            <a:off x="251520" y="2132856"/>
            <a:ext cx="85320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42130"/>
            <a:ext cx="3528392" cy="62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69479" y="6381328"/>
            <a:ext cx="3528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C00000"/>
                </a:solidFill>
              </a:rPr>
              <a:t>Ввод в эксплуатацию: IV квартал 2014 года</a:t>
            </a:r>
          </a:p>
        </p:txBody>
      </p:sp>
    </p:spTree>
    <p:extLst>
      <p:ext uri="{BB962C8B-B14F-4D97-AF65-F5344CB8AC3E}">
        <p14:creationId xmlns:p14="http://schemas.microsoft.com/office/powerpoint/2010/main" val="24635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7" t="13871" r="947" b="15041"/>
          <a:stretch/>
        </p:blipFill>
        <p:spPr bwMode="auto">
          <a:xfrm>
            <a:off x="2915816" y="692696"/>
            <a:ext cx="588487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1700808"/>
            <a:ext cx="2736304" cy="3816424"/>
          </a:xfrm>
        </p:spPr>
        <p:txBody>
          <a:bodyPr>
            <a:noAutofit/>
          </a:bodyPr>
          <a:lstStyle/>
          <a:p>
            <a:r>
              <a:rPr lang="ru-RU" sz="1100" b="1" dirty="0">
                <a:solidFill>
                  <a:srgbClr val="C00000"/>
                </a:solidFill>
              </a:rPr>
              <a:t>г.Фокино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 - административный центр муниципального образования «ЗАТО Город Фокино».</a:t>
            </a:r>
          </a:p>
          <a:p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Расстояние от Владивостока - 120 км и от Находки – 50 км по автотрассе. </a:t>
            </a:r>
          </a:p>
          <a:p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городской округ ЗАТО г. Фокино входит несколько населенных пунктов:</a:t>
            </a:r>
          </a:p>
          <a:p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•	город Фокино </a:t>
            </a:r>
          </a:p>
          <a:p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•	поселок Дунай </a:t>
            </a:r>
          </a:p>
          <a:p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•	поселок Путятин</a:t>
            </a:r>
          </a:p>
          <a:p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•	села: </a:t>
            </a:r>
            <a:r>
              <a:rPr lang="ru-RU" sz="1100" dirty="0" err="1">
                <a:solidFill>
                  <a:schemeClr val="bg2">
                    <a:lumMod val="25000"/>
                  </a:schemeClr>
                </a:solidFill>
              </a:rPr>
              <a:t>Домашлино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1100" dirty="0" err="1">
                <a:solidFill>
                  <a:schemeClr val="bg2">
                    <a:lumMod val="25000"/>
                  </a:schemeClr>
                </a:solidFill>
              </a:rPr>
              <a:t>Руднево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, Промысловка</a:t>
            </a:r>
          </a:p>
          <a:p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Численность населения ЗАТО </a:t>
            </a:r>
            <a:endParaRPr lang="ru-RU" sz="11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г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. Фокино порядка 35 тыс. чел.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764704"/>
            <a:ext cx="2671929" cy="648072"/>
          </a:xfrm>
        </p:spPr>
        <p:txBody>
          <a:bodyPr/>
          <a:lstStyle/>
          <a:p>
            <a:r>
              <a:rPr lang="ru-RU" sz="1400" i="1" dirty="0">
                <a:solidFill>
                  <a:srgbClr val="C00000"/>
                </a:solidFill>
              </a:rPr>
              <a:t>Общая информация о городе Фокино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990" y="3761084"/>
            <a:ext cx="537186" cy="45719"/>
          </a:xfrm>
          <a:prstGeom prst="rect">
            <a:avLst/>
          </a:prstGeom>
          <a:ln>
            <a:solidFill>
              <a:schemeClr val="accent6">
                <a:shade val="50000"/>
                <a:shade val="75000"/>
                <a:satMod val="125000"/>
                <a:lumMod val="75000"/>
                <a:alpha val="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771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4104456" cy="5616624"/>
          </a:xfrm>
        </p:spPr>
        <p:txBody>
          <a:bodyPr/>
          <a:lstStyle/>
          <a:p>
            <a:r>
              <a:rPr lang="ru-RU" sz="1000" dirty="0" smtClean="0">
                <a:solidFill>
                  <a:srgbClr val="C00000"/>
                </a:solidFill>
              </a:rPr>
              <a:t>Экономика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b="0" dirty="0" smtClean="0"/>
              <a:t>В Фокино находится военно-морская база ТОФ. В городе живут офицеры, мичманы и матросы контрактной службы вместе с семьями.</a:t>
            </a:r>
            <a:br>
              <a:rPr lang="ru-RU" sz="1000" b="0" dirty="0" smtClean="0"/>
            </a:br>
            <a:r>
              <a:rPr lang="ru-RU" sz="1000" b="0" dirty="0" smtClean="0"/>
              <a:t>Специфика городского округа, созданного для обслуживания предприятий Министерства Обороны на базе Приморской флотилии такова, что на его территории отсутствует крупное промышленное производство.</a:t>
            </a:r>
            <a:br>
              <a:rPr lang="ru-RU" sz="1000" b="0" dirty="0" smtClean="0"/>
            </a:br>
            <a:r>
              <a:rPr lang="ru-RU" sz="1000" b="0" dirty="0" smtClean="0"/>
              <a:t/>
            </a:r>
            <a:br>
              <a:rPr lang="ru-RU" sz="1000" b="0" dirty="0" smtClean="0"/>
            </a:br>
            <a:r>
              <a:rPr lang="ru-RU" sz="1000" b="0" dirty="0" smtClean="0"/>
              <a:t>В ЗАТО г. Фокино основной вид деятельности малого бизнеса - торговля. </a:t>
            </a:r>
            <a:br>
              <a:rPr lang="ru-RU" sz="1000" b="0" dirty="0" smtClean="0"/>
            </a:br>
            <a:r>
              <a:rPr lang="ru-RU" sz="1000" b="0" dirty="0" smtClean="0"/>
              <a:t/>
            </a:r>
            <a:br>
              <a:rPr lang="ru-RU" sz="1000" b="0" dirty="0" smtClean="0"/>
            </a:br>
            <a:r>
              <a:rPr lang="ru-RU" sz="1000" b="0" dirty="0" smtClean="0"/>
              <a:t>На сегодняшний день максимальное развитие получили: розничная торговля, ремонтно – строительные услуги, ремонт и техническое обслуживание автотранспорта. Успешно развиваются услуги пассажирских перевозок, услуги </a:t>
            </a:r>
            <a:r>
              <a:rPr lang="ru-RU" sz="1000" b="0" dirty="0"/>
              <a:t>связи</a:t>
            </a:r>
            <a:r>
              <a:rPr lang="ru-RU" sz="1000" b="0" dirty="0" smtClean="0"/>
              <a:t>.</a:t>
            </a:r>
            <a:br>
              <a:rPr lang="ru-RU" sz="1000" b="0" dirty="0" smtClean="0"/>
            </a:br>
            <a:r>
              <a:rPr lang="ru-RU" sz="1000" b="0" dirty="0"/>
              <a:t/>
            </a:r>
            <a:br>
              <a:rPr lang="ru-RU" sz="1000" b="0" dirty="0"/>
            </a:br>
            <a:r>
              <a:rPr lang="ru-RU" sz="1000" dirty="0">
                <a:solidFill>
                  <a:srgbClr val="C00000"/>
                </a:solidFill>
              </a:rPr>
              <a:t>Промышленное производство:</a:t>
            </a:r>
            <a:br>
              <a:rPr lang="ru-RU" sz="1000" dirty="0">
                <a:solidFill>
                  <a:srgbClr val="C00000"/>
                </a:solidFill>
              </a:rPr>
            </a:br>
            <a:r>
              <a:rPr lang="ru-RU" sz="1000" b="0" dirty="0"/>
              <a:t>•	добыча полезных ископаемых (добыча строительного камня).</a:t>
            </a:r>
            <a:br>
              <a:rPr lang="ru-RU" sz="1000" b="0" dirty="0"/>
            </a:br>
            <a:r>
              <a:rPr lang="ru-RU" sz="1000" b="0" dirty="0"/>
              <a:t/>
            </a:r>
            <a:br>
              <a:rPr lang="ru-RU" sz="1000" b="0" dirty="0"/>
            </a:br>
            <a:r>
              <a:rPr lang="ru-RU" sz="1000" b="0" dirty="0"/>
              <a:t>Обрабатывающие производства:</a:t>
            </a:r>
            <a:br>
              <a:rPr lang="ru-RU" sz="1000" b="0" dirty="0"/>
            </a:br>
            <a:r>
              <a:rPr lang="ru-RU" sz="1000" b="0" dirty="0"/>
              <a:t>•	переработка и консервирование рыбы и морепродуктов, </a:t>
            </a:r>
            <a:br>
              <a:rPr lang="ru-RU" sz="1000" b="0" dirty="0"/>
            </a:br>
            <a:r>
              <a:rPr lang="ru-RU" sz="1000" b="0" dirty="0"/>
              <a:t>•	производство хлеба и мучных кондитерских изделий,</a:t>
            </a:r>
            <a:br>
              <a:rPr lang="ru-RU" sz="1000" b="0" dirty="0"/>
            </a:br>
            <a:r>
              <a:rPr lang="ru-RU" sz="1000" b="0" dirty="0"/>
              <a:t>•	предоставление услуг по ремонту и техническому обслуживанию судов.</a:t>
            </a:r>
            <a:br>
              <a:rPr lang="ru-RU" sz="1000" b="0" dirty="0"/>
            </a:br>
            <a:r>
              <a:rPr lang="ru-RU" sz="1000" b="0" dirty="0"/>
              <a:t/>
            </a:r>
            <a:br>
              <a:rPr lang="ru-RU" sz="1000" b="0" dirty="0"/>
            </a:br>
            <a:r>
              <a:rPr lang="ru-RU" sz="1000" b="0" dirty="0"/>
              <a:t>Население ЗАТО г. Фокино испытывает необходимость в развитии таких сфер рынка, как общественное питание, бытовые и медицинские услуги. </a:t>
            </a:r>
            <a:r>
              <a:rPr lang="ru-RU" sz="1000" b="0" dirty="0" smtClean="0"/>
              <a:t/>
            </a:r>
            <a:br>
              <a:rPr lang="ru-RU" sz="1000" b="0" dirty="0" smtClean="0"/>
            </a:br>
            <a:r>
              <a:rPr lang="ru-RU" sz="1000" b="0" dirty="0"/>
              <a:t/>
            </a:r>
            <a:br>
              <a:rPr lang="ru-RU" sz="1000" b="0" dirty="0"/>
            </a:br>
            <a:r>
              <a:rPr lang="ru-RU" sz="1000" b="0" dirty="0" smtClean="0"/>
              <a:t/>
            </a:r>
            <a:br>
              <a:rPr lang="ru-RU" sz="1000" b="0" dirty="0" smtClean="0"/>
            </a:br>
            <a:endParaRPr lang="ru-RU" sz="1000" b="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091351" cy="3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733241" y="3573016"/>
            <a:ext cx="4104456" cy="280831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000" b="0" dirty="0" smtClean="0"/>
              <a:t/>
            </a:r>
            <a:br>
              <a:rPr lang="ru-RU" sz="1000" b="0" dirty="0" smtClean="0"/>
            </a:br>
            <a:r>
              <a:rPr lang="ru-RU" sz="1000" dirty="0" smtClean="0">
                <a:solidFill>
                  <a:srgbClr val="C00000"/>
                </a:solidFill>
              </a:rPr>
              <a:t>Уровень жизни</a:t>
            </a:r>
            <a:br>
              <a:rPr lang="ru-RU" sz="1000" dirty="0" smtClean="0">
                <a:solidFill>
                  <a:srgbClr val="C00000"/>
                </a:solidFill>
              </a:rPr>
            </a:br>
            <a:r>
              <a:rPr lang="ru-RU" sz="1000" b="0" dirty="0" smtClean="0"/>
              <a:t/>
            </a:r>
            <a:br>
              <a:rPr lang="ru-RU" sz="1000" b="0" dirty="0" smtClean="0"/>
            </a:br>
            <a:r>
              <a:rPr lang="ru-RU" sz="1000" b="0" dirty="0" smtClean="0"/>
              <a:t>Среднемесячная номинальная заработная плата, начисленная в январе-мае 2009 г. работникам предприятий городского округа ЗАТО г. Фокино, составила 17 297,6 руб.</a:t>
            </a:r>
            <a:br>
              <a:rPr lang="ru-RU" sz="1000" b="0" dirty="0" smtClean="0"/>
            </a:br>
            <a:r>
              <a:rPr lang="ru-RU" sz="1000" b="0" dirty="0" smtClean="0"/>
              <a:t/>
            </a:r>
            <a:br>
              <a:rPr lang="ru-RU" sz="1000" b="0" dirty="0" smtClean="0"/>
            </a:br>
            <a:r>
              <a:rPr lang="ru-RU" sz="1000" b="0" dirty="0" smtClean="0"/>
              <a:t>Выше и на уровне среднемесячной заработной платы по городу получают работники, занятые в организациях государственного управления и обеспечения военной безопасности, строительстве, здравоохранении. Самая низкая заработная плата начисляется в организациях торговли и добыче полезных ископаемых и гостиниц и ресторанов.</a:t>
            </a:r>
            <a:br>
              <a:rPr lang="ru-RU" sz="1000" b="0" dirty="0" smtClean="0"/>
            </a:br>
            <a:r>
              <a:rPr lang="ru-RU" sz="1000" b="0" dirty="0" smtClean="0"/>
              <a:t/>
            </a:r>
            <a:br>
              <a:rPr lang="ru-RU" sz="1000" b="0" dirty="0" smtClean="0"/>
            </a:br>
            <a:endParaRPr lang="ru-RU" sz="1000" b="0" dirty="0"/>
          </a:p>
        </p:txBody>
      </p:sp>
    </p:spTree>
    <p:extLst>
      <p:ext uri="{BB962C8B-B14F-4D97-AF65-F5344CB8AC3E}">
        <p14:creationId xmlns:p14="http://schemas.microsoft.com/office/powerpoint/2010/main" val="28108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1412" y="4379881"/>
            <a:ext cx="3388660" cy="2139518"/>
          </a:xfrm>
        </p:spPr>
        <p:txBody>
          <a:bodyPr>
            <a:normAutofit/>
          </a:bodyPr>
          <a:lstStyle/>
          <a:p>
            <a:r>
              <a:rPr lang="ru-RU" sz="1000" b="1" dirty="0" smtClean="0"/>
              <a:t>Месторасположение</a:t>
            </a:r>
          </a:p>
          <a:p>
            <a:r>
              <a:rPr lang="ru-RU" sz="1000" dirty="0" smtClean="0"/>
              <a:t>ТРЦ </a:t>
            </a:r>
            <a:endParaRPr lang="ru-RU" sz="1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" t="1073" r="33584" b="8459"/>
          <a:stretch/>
        </p:blipFill>
        <p:spPr bwMode="auto">
          <a:xfrm>
            <a:off x="3491880" y="620688"/>
            <a:ext cx="5328192" cy="54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5604" y="620688"/>
            <a:ext cx="3096345" cy="2957564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000" dirty="0" smtClean="0">
                <a:solidFill>
                  <a:srgbClr val="C00000"/>
                </a:solidFill>
              </a:rPr>
              <a:t>Месторасположение</a:t>
            </a:r>
          </a:p>
          <a:p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b="0" dirty="0" smtClean="0"/>
              <a:t>ТРЦ «Меридиан» располагается в центральной части г.Фокино, ул. Клубная, 1А, на отлично просматриваемой территории, которая прилегает к федеральной трассе Владивосток-Фокино-Находка.</a:t>
            </a:r>
          </a:p>
          <a:p>
            <a:r>
              <a:rPr lang="ru-RU" sz="1000" b="0" dirty="0" smtClean="0"/>
              <a:t>Автомобильный трафик составляет порядка 10 тыс. автомобилей в сутки.</a:t>
            </a:r>
          </a:p>
          <a:p>
            <a:r>
              <a:rPr lang="ru-RU" sz="1000" b="0" dirty="0" smtClean="0"/>
              <a:t>В зоне пешеходной доступности от ТРЦ «Меридиан» находятся: автовокзал, остановка общественного транспорта, супермаркет «Фреш-25», Городской центральный парк, парк является одним из центральных мест отдыха г.Фокино.</a:t>
            </a:r>
            <a:br>
              <a:rPr lang="ru-RU" sz="1000" b="0" dirty="0" smtClean="0"/>
            </a:br>
            <a:r>
              <a:rPr lang="ru-RU" sz="1000" b="0" dirty="0" smtClean="0"/>
              <a:t/>
            </a:r>
            <a:br>
              <a:rPr lang="ru-RU" sz="1000" b="0" dirty="0" smtClean="0"/>
            </a:br>
            <a:endParaRPr lang="ru-RU" sz="1000" b="0" dirty="0"/>
          </a:p>
        </p:txBody>
      </p:sp>
      <p:pic>
        <p:nvPicPr>
          <p:cNvPr id="5122" name="Picture 2" descr="\\DBSERVER\SharedDocs\Антон\ТРЦ Меридиан_Фокино\ЦФ 11февПерспективы\Вид справа сверх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1" y="4221089"/>
            <a:ext cx="3121365" cy="18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>
            <a:stCxn id="5122" idx="0"/>
          </p:cNvCxnSpPr>
          <p:nvPr/>
        </p:nvCxnSpPr>
        <p:spPr>
          <a:xfrm flipV="1">
            <a:off x="1794454" y="3429001"/>
            <a:ext cx="3929674" cy="792088"/>
          </a:xfrm>
          <a:prstGeom prst="straightConnector1">
            <a:avLst/>
          </a:prstGeom>
          <a:ln w="25400" cmpd="sng">
            <a:solidFill>
              <a:srgbClr val="C0000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0688"/>
            <a:ext cx="1567644" cy="117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23762"/>
            <a:ext cx="1567643" cy="106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20687"/>
            <a:ext cx="1567646" cy="117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06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04664"/>
            <a:ext cx="3528392" cy="6120680"/>
          </a:xfrm>
        </p:spPr>
        <p:txBody>
          <a:bodyPr>
            <a:noAutofit/>
          </a:bodyPr>
          <a:lstStyle/>
          <a:p>
            <a:r>
              <a:rPr lang="ru-RU" sz="1000" b="1" dirty="0">
                <a:solidFill>
                  <a:srgbClr val="C00000"/>
                </a:solidFill>
              </a:rPr>
              <a:t>Описание проекта ТРЦ «Меридиан»</a:t>
            </a:r>
            <a:endParaRPr lang="ru-RU" sz="1000" dirty="0">
              <a:solidFill>
                <a:srgbClr val="C00000"/>
              </a:solidFill>
            </a:endParaRPr>
          </a:p>
          <a:p>
            <a:r>
              <a:rPr lang="ru-RU" sz="1000" b="1" dirty="0"/>
              <a:t> </a:t>
            </a:r>
            <a:r>
              <a:rPr lang="ru-RU" sz="1000" dirty="0" smtClean="0"/>
              <a:t>Торгово-развлекательный </a:t>
            </a:r>
            <a:r>
              <a:rPr lang="ru-RU" sz="1000" dirty="0"/>
              <a:t>центр «Меридиан» в </a:t>
            </a:r>
            <a:r>
              <a:rPr lang="ru-RU" sz="1000" dirty="0" smtClean="0"/>
              <a:t>г.Фокино </a:t>
            </a:r>
            <a:r>
              <a:rPr lang="ru-RU" sz="1000" dirty="0"/>
              <a:t>― беспрецедентный проект торговой недвижимости в городе. </a:t>
            </a:r>
          </a:p>
          <a:p>
            <a:r>
              <a:rPr lang="ru-RU" sz="1000" dirty="0"/>
              <a:t>На сегодняшний день рынок торговой недвижимости </a:t>
            </a:r>
            <a:r>
              <a:rPr lang="ru-RU" sz="1000" dirty="0" smtClean="0"/>
              <a:t>г.Фокино </a:t>
            </a:r>
            <a:r>
              <a:rPr lang="ru-RU" sz="1000" dirty="0"/>
              <a:t>характеризуется отсутствием качественных объектов торговой недвижимости, умеренным уровнем конкуренции среди существующих торговых объектов и низким качеством предлагаемых услуг. </a:t>
            </a:r>
            <a:endParaRPr lang="ru-RU" sz="1000" dirty="0" smtClean="0"/>
          </a:p>
          <a:p>
            <a:r>
              <a:rPr lang="ru-RU" sz="1000" dirty="0" smtClean="0"/>
              <a:t>Ввод в эксплуатацию: </a:t>
            </a:r>
            <a:r>
              <a:rPr lang="en-US" sz="1000" dirty="0" smtClean="0"/>
              <a:t>IV </a:t>
            </a:r>
            <a:r>
              <a:rPr lang="ru-RU" sz="1000" dirty="0" smtClean="0"/>
              <a:t>квартал 2014 года.</a:t>
            </a:r>
            <a:endParaRPr lang="ru-RU" sz="1000" dirty="0"/>
          </a:p>
          <a:p>
            <a:r>
              <a:rPr lang="ru-RU" sz="1000" dirty="0"/>
              <a:t> </a:t>
            </a:r>
            <a:r>
              <a:rPr lang="ru-RU" sz="1000" b="1" dirty="0" smtClean="0">
                <a:solidFill>
                  <a:srgbClr val="C00000"/>
                </a:solidFill>
              </a:rPr>
              <a:t>Позиционирование</a:t>
            </a:r>
            <a:r>
              <a:rPr lang="ru-RU" sz="1000" b="1" dirty="0">
                <a:solidFill>
                  <a:srgbClr val="C00000"/>
                </a:solidFill>
              </a:rPr>
              <a:t>:</a:t>
            </a:r>
            <a:endParaRPr lang="ru-RU" sz="1000" dirty="0">
              <a:solidFill>
                <a:srgbClr val="C00000"/>
              </a:solidFill>
            </a:endParaRPr>
          </a:p>
          <a:p>
            <a:pPr lvl="0"/>
            <a:r>
              <a:rPr lang="ru-RU" sz="1000" dirty="0"/>
              <a:t>ТРЦ общегородского значения,</a:t>
            </a:r>
          </a:p>
          <a:p>
            <a:pPr lvl="0"/>
            <a:r>
              <a:rPr lang="ru-RU" sz="1000" dirty="0"/>
              <a:t>этажность: 2 (плюс цоколь),</a:t>
            </a:r>
          </a:p>
          <a:p>
            <a:pPr lvl="0"/>
            <a:r>
              <a:rPr lang="ru-RU" sz="1000" dirty="0"/>
              <a:t>ориентация на население со среднем уровнем дохода,</a:t>
            </a:r>
          </a:p>
          <a:p>
            <a:pPr lvl="0"/>
            <a:r>
              <a:rPr lang="ru-RU" sz="1000" dirty="0"/>
              <a:t>целевая аудитория: население ЗАТО г. Фокино, Большого Камня</a:t>
            </a:r>
            <a:r>
              <a:rPr lang="ru-RU" sz="1000" dirty="0" smtClean="0"/>
              <a:t>, транзитные потоки автомобилистов и пассажиров Владивосток-Артем-Фокино-Находка,</a:t>
            </a:r>
            <a:endParaRPr lang="ru-RU" sz="1000" dirty="0"/>
          </a:p>
          <a:p>
            <a:pPr lvl="0"/>
            <a:r>
              <a:rPr lang="ru-RU" sz="1000" dirty="0"/>
              <a:t>якорные арендаторы: </a:t>
            </a:r>
            <a:r>
              <a:rPr lang="ru-RU" sz="1000" dirty="0" smtClean="0"/>
              <a:t>супермаркет </a:t>
            </a:r>
            <a:r>
              <a:rPr lang="ru-RU" sz="1000" dirty="0"/>
              <a:t>бытовой техники «</a:t>
            </a:r>
            <a:r>
              <a:rPr lang="ru-RU" sz="1000" dirty="0" smtClean="0"/>
              <a:t>Домотехника», супермаркет </a:t>
            </a:r>
            <a:r>
              <a:rPr lang="ru-RU" sz="1000" dirty="0"/>
              <a:t>товаров для детей «Детландия</a:t>
            </a:r>
            <a:r>
              <a:rPr lang="ru-RU" sz="1000" dirty="0" smtClean="0"/>
              <a:t>», спорт, развлекательная </a:t>
            </a:r>
            <a:r>
              <a:rPr lang="ru-RU" sz="1000" dirty="0"/>
              <a:t>составляющая для детей и </a:t>
            </a:r>
            <a:r>
              <a:rPr lang="ru-RU" sz="1000" dirty="0" smtClean="0"/>
              <a:t>взрослых, </a:t>
            </a:r>
            <a:r>
              <a:rPr lang="ru-RU" sz="1000" dirty="0"/>
              <a:t>кафе и кафетерии.</a:t>
            </a:r>
          </a:p>
          <a:p>
            <a:r>
              <a:rPr lang="ru-RU" sz="1000" dirty="0"/>
              <a:t> </a:t>
            </a:r>
            <a:r>
              <a:rPr lang="ru-RU" sz="1000" b="1" dirty="0" smtClean="0">
                <a:solidFill>
                  <a:srgbClr val="C00000"/>
                </a:solidFill>
              </a:rPr>
              <a:t>Характеристики </a:t>
            </a:r>
            <a:r>
              <a:rPr lang="ru-RU" sz="1000" b="1" dirty="0">
                <a:solidFill>
                  <a:srgbClr val="C00000"/>
                </a:solidFill>
              </a:rPr>
              <a:t>ТЦ «Меридиан»:</a:t>
            </a:r>
            <a:endParaRPr lang="ru-RU" sz="1000" dirty="0">
              <a:solidFill>
                <a:srgbClr val="C00000"/>
              </a:solidFill>
            </a:endParaRPr>
          </a:p>
          <a:p>
            <a:pPr lvl="0"/>
            <a:r>
              <a:rPr lang="ru-RU" sz="1000" dirty="0"/>
              <a:t>площадь торгово-развлекательного центра: 13,470 тыс. кв. м, </a:t>
            </a:r>
          </a:p>
          <a:p>
            <a:pPr lvl="0"/>
            <a:r>
              <a:rPr lang="ru-RU" sz="1000" dirty="0"/>
              <a:t>паркинг: наземный на 200 м/мест,</a:t>
            </a:r>
          </a:p>
          <a:p>
            <a:pPr lvl="0"/>
            <a:r>
              <a:rPr lang="ru-RU" sz="1000" dirty="0"/>
              <a:t>4 эскалатора,</a:t>
            </a:r>
          </a:p>
          <a:p>
            <a:pPr lvl="0"/>
            <a:r>
              <a:rPr lang="ru-RU" sz="1000" dirty="0"/>
              <a:t>1 пассажирский лифт,</a:t>
            </a:r>
          </a:p>
          <a:p>
            <a:pPr lvl="0"/>
            <a:r>
              <a:rPr lang="ru-RU" sz="1000" dirty="0"/>
              <a:t>5 грузовых лифтов,</a:t>
            </a:r>
          </a:p>
          <a:p>
            <a:pPr lvl="0"/>
            <a:r>
              <a:rPr lang="ru-RU" sz="1000" dirty="0"/>
              <a:t>полное обеспечение всеми современными инженерными системами,</a:t>
            </a:r>
          </a:p>
          <a:p>
            <a:pPr lvl="0"/>
            <a:r>
              <a:rPr lang="ru-RU" sz="1000" dirty="0"/>
              <a:t>профессиональное управлением торгово-развлекательным </a:t>
            </a:r>
            <a:r>
              <a:rPr lang="ru-RU" sz="1000" dirty="0" smtClean="0"/>
              <a:t>центром</a:t>
            </a:r>
            <a:r>
              <a:rPr lang="ru-RU" sz="1000" dirty="0"/>
              <a:t>.</a:t>
            </a:r>
          </a:p>
          <a:p>
            <a:endParaRPr lang="ru-RU" sz="1000" dirty="0"/>
          </a:p>
        </p:txBody>
      </p:sp>
      <p:pic>
        <p:nvPicPr>
          <p:cNvPr id="5122" name="Picture 2" descr="\\DBSERVER\SharedDocs\Антон\ТРЦ Меридиан_Фокино\ЦФ 11февПерспективы\Вид справа снизу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" t="28704" r="1151" b="5885"/>
          <a:stretch/>
        </p:blipFill>
        <p:spPr bwMode="auto">
          <a:xfrm>
            <a:off x="4114045" y="404664"/>
            <a:ext cx="4922452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DBSERVER\SharedDocs\Dezigner\Fokino\Pictures\мал\Fokino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79" y="2743700"/>
            <a:ext cx="2427917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DBSERVER\SharedDocs\Dezigner\Fokino\Pictures\мал\Fokino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767" y="2745511"/>
            <a:ext cx="2441178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\\DBSERVER\SharedDocs\Dezigner\Fokino\Pictures\мал\Fokino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065" y="4529370"/>
            <a:ext cx="2427917" cy="170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BSERVER\SharedDocs\Антон\ТРЦ Меридиан_Фокино\ЦФ 11февПерспективы\Вид сзади сбоку Без лестницы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" r="393"/>
          <a:stretch/>
        </p:blipFill>
        <p:spPr bwMode="auto">
          <a:xfrm>
            <a:off x="6608579" y="4529369"/>
            <a:ext cx="2427917" cy="170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3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1063"/>
            <a:ext cx="8653209" cy="573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2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4530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2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90" y="277486"/>
            <a:ext cx="8352928" cy="624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2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DBSERVER\SharedDocs\Антон\ТРЦ Меридиан_Фокино\ЦФ 11февПерспективы\Вид слева снизу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" b="31353"/>
          <a:stretch/>
        </p:blipFill>
        <p:spPr bwMode="auto">
          <a:xfrm>
            <a:off x="0" y="179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 noGrp="1"/>
          </p:cNvSpPr>
          <p:nvPr>
            <p:ph idx="1"/>
          </p:nvPr>
        </p:nvSpPr>
        <p:spPr>
          <a:xfrm>
            <a:off x="4860032" y="1484784"/>
            <a:ext cx="4017085" cy="176520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100" dirty="0" smtClean="0">
                <a:solidFill>
                  <a:srgbClr val="C00000"/>
                </a:solidFill>
              </a:rPr>
              <a:t>Контакты:</a:t>
            </a:r>
            <a:endParaRPr lang="ru-RU" sz="1100" dirty="0">
              <a:solidFill>
                <a:srgbClr val="C00000"/>
              </a:solidFill>
            </a:endParaRPr>
          </a:p>
          <a:p>
            <a:r>
              <a:rPr lang="ru-RU" sz="1000" dirty="0">
                <a:solidFill>
                  <a:srgbClr val="C00000"/>
                </a:solidFill>
              </a:rPr>
              <a:t> </a:t>
            </a:r>
          </a:p>
          <a:p>
            <a:r>
              <a:rPr lang="ru-RU" sz="1000" dirty="0">
                <a:solidFill>
                  <a:srgbClr val="C00000"/>
                </a:solidFill>
              </a:rPr>
              <a:t>ООО «Меридиан </a:t>
            </a:r>
            <a:r>
              <a:rPr lang="ru-RU" sz="1000" dirty="0" err="1">
                <a:solidFill>
                  <a:srgbClr val="C00000"/>
                </a:solidFill>
              </a:rPr>
              <a:t>Девелопмент</a:t>
            </a:r>
            <a:r>
              <a:rPr lang="ru-RU" sz="1000" dirty="0">
                <a:solidFill>
                  <a:srgbClr val="C00000"/>
                </a:solidFill>
              </a:rPr>
              <a:t>»</a:t>
            </a:r>
          </a:p>
          <a:p>
            <a:r>
              <a:rPr lang="ru-RU" sz="1000" dirty="0" smtClean="0">
                <a:solidFill>
                  <a:srgbClr val="C00000"/>
                </a:solidFill>
              </a:rPr>
              <a:t>690002, </a:t>
            </a:r>
            <a:r>
              <a:rPr lang="ru-RU" sz="1000" dirty="0">
                <a:solidFill>
                  <a:srgbClr val="C00000"/>
                </a:solidFill>
              </a:rPr>
              <a:t>г. Владивосток, </a:t>
            </a:r>
            <a:r>
              <a:rPr lang="ru-RU" sz="1000" dirty="0" smtClean="0">
                <a:solidFill>
                  <a:srgbClr val="C00000"/>
                </a:solidFill>
              </a:rPr>
              <a:t>Океанский пр-т, 131в, офис 501</a:t>
            </a:r>
            <a:endParaRPr lang="ru-RU" sz="1000" dirty="0">
              <a:solidFill>
                <a:srgbClr val="C00000"/>
              </a:solidFill>
            </a:endParaRPr>
          </a:p>
          <a:p>
            <a:r>
              <a:rPr lang="ru-RU" sz="1000" dirty="0">
                <a:solidFill>
                  <a:srgbClr val="C00000"/>
                </a:solidFill>
              </a:rPr>
              <a:t>тел</a:t>
            </a:r>
            <a:r>
              <a:rPr lang="ru-RU" sz="1000" dirty="0" smtClean="0">
                <a:solidFill>
                  <a:srgbClr val="C00000"/>
                </a:solidFill>
              </a:rPr>
              <a:t>.: </a:t>
            </a:r>
            <a:r>
              <a:rPr lang="ru-RU" sz="1000" dirty="0">
                <a:solidFill>
                  <a:srgbClr val="C00000"/>
                </a:solidFill>
              </a:rPr>
              <a:t>+</a:t>
            </a:r>
            <a:r>
              <a:rPr lang="ru-RU" sz="1000" dirty="0" smtClean="0">
                <a:solidFill>
                  <a:srgbClr val="C00000"/>
                </a:solidFill>
              </a:rPr>
              <a:t>7(423) 2-52-97-90, 2-52-97-91, 2-52-97-60</a:t>
            </a:r>
            <a:endParaRPr lang="ru-RU" sz="1000" dirty="0">
              <a:solidFill>
                <a:srgbClr val="C00000"/>
              </a:solidFill>
            </a:endParaRPr>
          </a:p>
          <a:p>
            <a:r>
              <a:rPr lang="en-US" sz="1000" dirty="0">
                <a:solidFill>
                  <a:srgbClr val="C00000"/>
                </a:solidFill>
              </a:rPr>
              <a:t>http://www.meridian-dv.ru/</a:t>
            </a:r>
            <a:r>
              <a:rPr lang="ru-RU" sz="1000" b="0" dirty="0" smtClean="0"/>
              <a:t/>
            </a:r>
            <a:br>
              <a:rPr lang="ru-RU" sz="1000" b="0" dirty="0" smtClean="0"/>
            </a:br>
            <a:endParaRPr lang="ru-RU" sz="1000" b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" b="64312"/>
          <a:stretch/>
        </p:blipFill>
        <p:spPr bwMode="auto">
          <a:xfrm>
            <a:off x="7164288" y="404664"/>
            <a:ext cx="1368153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8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1504</TotalTime>
  <Words>65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Торгово-развлекательный  комплекс «МЕРИДИАН»  в г. Фокино</vt:lpstr>
      <vt:lpstr>Общая информация о городе Фокино</vt:lpstr>
      <vt:lpstr>Экономика В Фокино находится военно-морская база ТОФ. В городе живут офицеры, мичманы и матросы контрактной службы вместе с семьями. Специфика городского округа, созданного для обслуживания предприятий Министерства Обороны на базе Приморской флотилии такова, что на его территории отсутствует крупное промышленное производство.  В ЗАТО г. Фокино основной вид деятельности малого бизнеса - торговля.   На сегодняшний день максимальное развитие получили: розничная торговля, ремонтно – строительные услуги, ремонт и техническое обслуживание автотранспорта. Успешно развиваются услуги пассажирских перевозок, услуги связи.  Промышленное производство: • добыча полезных ископаемых (добыча строительного камня).  Обрабатывающие производства: • переработка и консервирование рыбы и морепродуктов,  • производство хлеба и мучных кондитерских изделий, • предоставление услуг по ремонту и техническому обслуживанию судов.  Население ЗАТО г. Фокино испытывает необходимость в развитии таких сфер рынка, как общественное питание, бытовые и медицинские услуги.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Торгово-развлекательный  комплекс «МЕРИДИАН»  в г. Фокино</dc:title>
  <dc:creator>User</dc:creator>
  <cp:lastModifiedBy>User</cp:lastModifiedBy>
  <cp:revision>26</cp:revision>
  <dcterms:created xsi:type="dcterms:W3CDTF">2013-01-28T05:23:12Z</dcterms:created>
  <dcterms:modified xsi:type="dcterms:W3CDTF">2013-04-24T02:04:51Z</dcterms:modified>
</cp:coreProperties>
</file>